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6" r:id="rId1"/>
  </p:sldMasterIdLst>
  <p:notesMasterIdLst>
    <p:notesMasterId r:id="rId38"/>
  </p:notesMasterIdLst>
  <p:sldIdLst>
    <p:sldId id="256" r:id="rId2"/>
    <p:sldId id="311" r:id="rId3"/>
    <p:sldId id="313" r:id="rId4"/>
    <p:sldId id="296" r:id="rId5"/>
    <p:sldId id="257" r:id="rId6"/>
    <p:sldId id="267" r:id="rId7"/>
    <p:sldId id="268" r:id="rId8"/>
    <p:sldId id="290" r:id="rId9"/>
    <p:sldId id="301" r:id="rId10"/>
    <p:sldId id="302" r:id="rId11"/>
    <p:sldId id="308" r:id="rId12"/>
    <p:sldId id="288" r:id="rId13"/>
    <p:sldId id="260" r:id="rId14"/>
    <p:sldId id="279" r:id="rId15"/>
    <p:sldId id="289" r:id="rId16"/>
    <p:sldId id="258" r:id="rId17"/>
    <p:sldId id="284" r:id="rId18"/>
    <p:sldId id="262" r:id="rId19"/>
    <p:sldId id="263" r:id="rId20"/>
    <p:sldId id="292" r:id="rId21"/>
    <p:sldId id="286" r:id="rId22"/>
    <p:sldId id="305" r:id="rId23"/>
    <p:sldId id="277" r:id="rId24"/>
    <p:sldId id="276" r:id="rId25"/>
    <p:sldId id="297" r:id="rId26"/>
    <p:sldId id="271" r:id="rId27"/>
    <p:sldId id="303" r:id="rId28"/>
    <p:sldId id="274" r:id="rId29"/>
    <p:sldId id="315" r:id="rId30"/>
    <p:sldId id="278" r:id="rId31"/>
    <p:sldId id="309" r:id="rId32"/>
    <p:sldId id="316" r:id="rId33"/>
    <p:sldId id="317" r:id="rId34"/>
    <p:sldId id="318" r:id="rId35"/>
    <p:sldId id="312" r:id="rId36"/>
    <p:sldId id="314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A7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0BA02-398C-0A47-AD60-D1601BB3D47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5E811-F488-6747-97DC-A454F0DD2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48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Found on page 1 of the MSDE manual about assessment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5E811-F488-6747-97DC-A454F0DD219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947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67D895E-D138-A745-A734-D816F006C66C}" type="datetimeFigureOut">
              <a:rPr lang="en-US" smtClean="0"/>
              <a:t>12/2/11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BB1951D-DCCE-A94B-849C-FCFEBB0820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1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2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4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5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www.surveymonkey.com/MySurvey_EditorFull.aspx?sm=2RHwe/QemJ0uQ6kOcUKiEbmXT3OkZzjye4Qrs0RJ5JY=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Teacher Professional Development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1200" dirty="0" smtClean="0"/>
              <a:t>Prepared for TAI III by M. Barbosa – December 2011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79686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3559" y="804332"/>
            <a:ext cx="6392334" cy="372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Calibri"/>
                <a:cs typeface="Calibri"/>
              </a:rPr>
              <a:t>REMEMBER THE</a:t>
            </a:r>
          </a:p>
          <a:p>
            <a:pPr algn="ctr"/>
            <a:r>
              <a:rPr lang="en-US" sz="2400" dirty="0" smtClean="0">
                <a:latin typeface="Calibri"/>
                <a:cs typeface="Calibri"/>
              </a:rPr>
              <a:t> </a:t>
            </a:r>
          </a:p>
          <a:p>
            <a:pPr algn="ctr"/>
            <a:r>
              <a:rPr lang="en-US" sz="3200" b="1" dirty="0" smtClean="0">
                <a:latin typeface="Calibri"/>
                <a:cs typeface="Calibri"/>
              </a:rPr>
              <a:t>“POST IT EVALUATION”</a:t>
            </a:r>
          </a:p>
          <a:p>
            <a:pPr algn="ctr"/>
            <a:endParaRPr lang="en-US" sz="2400" dirty="0">
              <a:latin typeface="Calibri"/>
              <a:cs typeface="Calibri"/>
            </a:endParaRPr>
          </a:p>
          <a:p>
            <a:pPr algn="ctr"/>
            <a:r>
              <a:rPr lang="en-US" sz="2400" dirty="0" smtClean="0">
                <a:latin typeface="Calibri"/>
                <a:cs typeface="Calibri"/>
              </a:rPr>
              <a:t>ALL YOU NEED IS</a:t>
            </a:r>
          </a:p>
          <a:p>
            <a:pPr algn="ctr"/>
            <a:endParaRPr lang="en-US" sz="2400" dirty="0" smtClean="0">
              <a:latin typeface="Calibri"/>
              <a:cs typeface="Calibri"/>
            </a:endParaRPr>
          </a:p>
          <a:p>
            <a:pPr algn="ctr"/>
            <a:r>
              <a:rPr lang="en-US" sz="2800" b="1" dirty="0" smtClean="0">
                <a:latin typeface="Calibri"/>
                <a:cs typeface="Calibri"/>
              </a:rPr>
              <a:t>PAINTERS BLUE-TAPE</a:t>
            </a:r>
          </a:p>
          <a:p>
            <a:pPr algn="ctr"/>
            <a:r>
              <a:rPr lang="en-US" sz="2800" b="1" dirty="0" smtClean="0">
                <a:latin typeface="Calibri"/>
                <a:cs typeface="Calibri"/>
              </a:rPr>
              <a:t>MARKER</a:t>
            </a:r>
          </a:p>
          <a:p>
            <a:pPr algn="ctr"/>
            <a:r>
              <a:rPr lang="en-US" sz="2800" b="1" dirty="0" smtClean="0">
                <a:latin typeface="Calibri"/>
                <a:cs typeface="Calibri"/>
              </a:rPr>
              <a:t>“POST IT”</a:t>
            </a:r>
            <a:endParaRPr lang="en-US" sz="2800" b="1" dirty="0"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99329" y="4699000"/>
            <a:ext cx="78017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Photograph the results!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54006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Sue </a:t>
            </a:r>
            <a:r>
              <a:rPr lang="en-US" dirty="0" err="1" smtClean="0"/>
              <a:t>Trainor’s</a:t>
            </a:r>
            <a:r>
              <a:rPr lang="en-US" dirty="0" smtClean="0"/>
              <a:t> </a:t>
            </a:r>
            <a:r>
              <a:rPr lang="en-US" dirty="0" smtClean="0"/>
              <a:t>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4424" y="2274378"/>
            <a:ext cx="7610476" cy="4178493"/>
          </a:xfrm>
        </p:spPr>
        <p:txBody>
          <a:bodyPr>
            <a:normAutofit/>
          </a:bodyPr>
          <a:lstStyle/>
          <a:p>
            <a:pPr marL="349250" lvl="1" indent="0">
              <a:buNone/>
            </a:pPr>
            <a:r>
              <a:rPr lang="en-US" b="1" dirty="0" smtClean="0"/>
              <a:t>FORMATIVE</a:t>
            </a:r>
          </a:p>
          <a:p>
            <a:pPr lvl="1"/>
            <a:r>
              <a:rPr lang="en-US" dirty="0" smtClean="0"/>
              <a:t>Informal</a:t>
            </a:r>
          </a:p>
          <a:p>
            <a:pPr lvl="1"/>
            <a:r>
              <a:rPr lang="en-US" dirty="0" smtClean="0"/>
              <a:t>Think, Pair, Share</a:t>
            </a:r>
          </a:p>
          <a:p>
            <a:pPr lvl="1"/>
            <a:r>
              <a:rPr lang="en-US" dirty="0" smtClean="0"/>
              <a:t>Reflections (individual, small groups)</a:t>
            </a:r>
          </a:p>
          <a:p>
            <a:pPr lvl="1"/>
            <a:r>
              <a:rPr lang="en-US" dirty="0" smtClean="0"/>
              <a:t>Small Group Discussion – Post Responses</a:t>
            </a:r>
          </a:p>
          <a:p>
            <a:pPr lvl="1"/>
            <a:r>
              <a:rPr lang="en-US" dirty="0" smtClean="0"/>
              <a:t>Large Group Discussions</a:t>
            </a:r>
          </a:p>
          <a:p>
            <a:pPr marL="349250" lvl="1" indent="0">
              <a:buNone/>
            </a:pPr>
            <a:endParaRPr lang="en-US" b="1" dirty="0"/>
          </a:p>
          <a:p>
            <a:pPr marL="349250" lvl="1" indent="0">
              <a:buNone/>
            </a:pPr>
            <a:r>
              <a:rPr lang="en-US" b="1" dirty="0" smtClean="0"/>
              <a:t>SUMMATIVE</a:t>
            </a:r>
          </a:p>
          <a:p>
            <a:pPr lvl="1"/>
            <a:r>
              <a:rPr lang="en-US" dirty="0" smtClean="0"/>
              <a:t>Individual/Group Work</a:t>
            </a:r>
          </a:p>
          <a:p>
            <a:pPr lvl="1"/>
            <a:r>
              <a:rPr lang="en-US" dirty="0" smtClean="0"/>
              <a:t>Reflection</a:t>
            </a:r>
          </a:p>
          <a:p>
            <a:pPr lvl="1"/>
            <a:r>
              <a:rPr lang="en-US" dirty="0" smtClean="0"/>
              <a:t>Checklist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782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y would we use Eva &amp; 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23" y="792831"/>
            <a:ext cx="8745727" cy="507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457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xed results  in-service day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9100"/>
            <a:ext cx="9144000" cy="600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101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valuations are arely rigorou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28" y="1409701"/>
            <a:ext cx="8201491" cy="361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60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ses for Eva &amp; assessme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82" y="646834"/>
            <a:ext cx="8802765" cy="510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11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D Standard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090" y="513332"/>
            <a:ext cx="5344198" cy="594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652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ements of teachers growt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91" y="452696"/>
            <a:ext cx="7877796" cy="5992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634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essment 2 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541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uskey I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0"/>
            <a:ext cx="5008652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0530289">
            <a:off x="2791354" y="2512615"/>
            <a:ext cx="3009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READ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775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pic>
        <p:nvPicPr>
          <p:cNvPr id="5" name="Picture Placeholder 4" descr="IMG_6643a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8" r="18888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Learning the difference between evaluation and assessment</a:t>
            </a:r>
          </a:p>
          <a:p>
            <a:r>
              <a:rPr lang="en-US" sz="1400" dirty="0" smtClean="0"/>
              <a:t>Recognizing the importance of evaluation and assessment in the planning of Professional Development</a:t>
            </a:r>
          </a:p>
          <a:p>
            <a:r>
              <a:rPr lang="en-US" sz="1400" dirty="0" smtClean="0"/>
              <a:t>Analyzing different ways to evaluate and assess</a:t>
            </a:r>
          </a:p>
          <a:p>
            <a:r>
              <a:rPr lang="en-US" sz="1400" dirty="0" smtClean="0"/>
              <a:t>Determining and using criteria to create checklist about the quality of the professional development </a:t>
            </a:r>
          </a:p>
          <a:p>
            <a:r>
              <a:rPr lang="en-US" sz="1400" dirty="0" smtClean="0"/>
              <a:t>Being able to use evaluation and assessment to promote work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764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essment 2 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4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7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ort that can be evaluate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91" y="406374"/>
            <a:ext cx="7456022" cy="6282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36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ve guiding principles to plan high quality P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93" y="0"/>
            <a:ext cx="75809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0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ing P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800"/>
            <a:ext cx="9144000" cy="623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1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D Logic Mode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400"/>
            <a:ext cx="9144000" cy="5786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18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imeline evaluat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0459"/>
            <a:ext cx="9144000" cy="567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valuation Plann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0"/>
            <a:ext cx="88750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47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valuation Data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4687"/>
            <a:ext cx="9144000" cy="6035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907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portan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23" y="582111"/>
            <a:ext cx="7936167" cy="5960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113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Criteria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50737" y="3088105"/>
            <a:ext cx="622192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Calibri"/>
                <a:cs typeface="Calibri"/>
              </a:rPr>
              <a:t>Use the information in the following </a:t>
            </a:r>
            <a:r>
              <a:rPr lang="en-US" sz="2800" dirty="0" smtClean="0">
                <a:latin typeface="Calibri"/>
                <a:cs typeface="Calibri"/>
              </a:rPr>
              <a:t>slide</a:t>
            </a:r>
          </a:p>
          <a:p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to determine </a:t>
            </a:r>
            <a:r>
              <a:rPr lang="en-US" sz="2800" dirty="0" smtClean="0">
                <a:latin typeface="Calibri"/>
                <a:cs typeface="Calibri"/>
              </a:rPr>
              <a:t>criteria you </a:t>
            </a:r>
            <a:r>
              <a:rPr lang="en-US" sz="2800" dirty="0">
                <a:latin typeface="Calibri"/>
                <a:cs typeface="Calibri"/>
              </a:rPr>
              <a:t>could use </a:t>
            </a:r>
            <a:r>
              <a:rPr lang="en-US" sz="2800" dirty="0" smtClean="0">
                <a:latin typeface="Calibri"/>
                <a:cs typeface="Calibri"/>
              </a:rPr>
              <a:t>to</a:t>
            </a:r>
          </a:p>
          <a:p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evaluate and assess your </a:t>
            </a:r>
            <a:r>
              <a:rPr lang="en-US" sz="2800" dirty="0" smtClean="0">
                <a:latin typeface="Calibri"/>
                <a:cs typeface="Calibri"/>
              </a:rPr>
              <a:t>professional</a:t>
            </a:r>
          </a:p>
          <a:p>
            <a:r>
              <a:rPr lang="en-US" sz="2800" dirty="0" smtClean="0">
                <a:latin typeface="Calibri"/>
                <a:cs typeface="Calibri"/>
              </a:rPr>
              <a:t> </a:t>
            </a:r>
            <a:r>
              <a:rPr lang="en-US" sz="2800" dirty="0">
                <a:latin typeface="Calibri"/>
                <a:cs typeface="Calibri"/>
              </a:rPr>
              <a:t>development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19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0211" y="949158"/>
            <a:ext cx="6764421" cy="6617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Concerning the desired goals for this session, you: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Have adequate knowledge of the outcomes.    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rgbClr val="FFA7AD"/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Know a few things about the outcomes.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 smtClean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chemeClr val="accent1"/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Have a lot to learn about the outcomes.</a:t>
            </a:r>
          </a:p>
          <a:p>
            <a:endParaRPr lang="en-US" sz="2800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85670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perties of high quality PD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2164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24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6105" y="1671016"/>
            <a:ext cx="783499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The </a:t>
            </a:r>
            <a:r>
              <a:rPr lang="en-US" sz="2400" dirty="0">
                <a:latin typeface="Calibri"/>
                <a:cs typeface="Calibri"/>
              </a:rPr>
              <a:t>statement </a:t>
            </a:r>
            <a:endParaRPr lang="en-US" sz="2400" dirty="0" smtClean="0">
              <a:latin typeface="Calibri"/>
              <a:cs typeface="Calibri"/>
            </a:endParaRPr>
          </a:p>
          <a:p>
            <a:endParaRPr lang="en-US" sz="2400" b="1" dirty="0" smtClean="0">
              <a:latin typeface="Calibri"/>
              <a:cs typeface="Calibri"/>
            </a:endParaRPr>
          </a:p>
          <a:p>
            <a:r>
              <a:rPr lang="en-US" sz="2400" b="1" dirty="0" smtClean="0">
                <a:latin typeface="Calibri"/>
                <a:cs typeface="Calibri"/>
              </a:rPr>
              <a:t>“</a:t>
            </a:r>
            <a:r>
              <a:rPr lang="en-US" sz="2400" b="1" i="1" dirty="0" smtClean="0">
                <a:latin typeface="Calibri"/>
                <a:cs typeface="Calibri"/>
              </a:rPr>
              <a:t>Build </a:t>
            </a:r>
            <a:r>
              <a:rPr lang="en-US" sz="2400" b="1" i="1" dirty="0" smtClean="0">
                <a:latin typeface="Calibri"/>
                <a:cs typeface="Calibri"/>
              </a:rPr>
              <a:t>on a clear, data based statement of student and teacher learning needs to be addressed by the </a:t>
            </a:r>
            <a:r>
              <a:rPr lang="en-US" sz="2400" b="1" i="1" dirty="0" smtClean="0">
                <a:latin typeface="Calibri"/>
                <a:cs typeface="Calibri"/>
              </a:rPr>
              <a:t>activity</a:t>
            </a:r>
            <a:r>
              <a:rPr lang="en-US" sz="2400" b="1" i="1" dirty="0" smtClean="0">
                <a:latin typeface="Calibri"/>
                <a:cs typeface="Calibri"/>
              </a:rPr>
              <a:t>”</a:t>
            </a:r>
          </a:p>
          <a:p>
            <a:endParaRPr lang="en-US" sz="2400" i="1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refers to </a:t>
            </a:r>
            <a:r>
              <a:rPr lang="en-US" sz="2400" dirty="0" smtClean="0">
                <a:latin typeface="Calibri"/>
                <a:cs typeface="Calibri"/>
              </a:rPr>
              <a:t>the </a:t>
            </a:r>
            <a:r>
              <a:rPr lang="en-US" sz="2400" b="1" dirty="0" smtClean="0">
                <a:latin typeface="Calibri"/>
                <a:cs typeface="Calibri"/>
              </a:rPr>
              <a:t>information about student achievement and teacher needs</a:t>
            </a:r>
            <a:r>
              <a:rPr lang="en-US" sz="2400" dirty="0" smtClean="0">
                <a:latin typeface="Calibri"/>
                <a:cs typeface="Calibri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we get </a:t>
            </a:r>
            <a:r>
              <a:rPr lang="en-US" sz="2400" b="1" dirty="0" smtClean="0">
                <a:latin typeface="Calibri"/>
                <a:cs typeface="Calibri"/>
              </a:rPr>
              <a:t>from</a:t>
            </a:r>
            <a:r>
              <a:rPr lang="en-US" sz="2400" dirty="0" smtClean="0">
                <a:latin typeface="Calibri"/>
                <a:cs typeface="Calibri"/>
              </a:rPr>
              <a:t> the </a:t>
            </a:r>
            <a:r>
              <a:rPr lang="en-US" sz="2400" b="1" dirty="0" smtClean="0">
                <a:latin typeface="Calibri"/>
                <a:cs typeface="Calibri"/>
              </a:rPr>
              <a:t>MSDE </a:t>
            </a:r>
            <a:r>
              <a:rPr lang="en-US" sz="2400" b="1" dirty="0" smtClean="0">
                <a:latin typeface="Calibri"/>
                <a:cs typeface="Calibri"/>
              </a:rPr>
              <a:t>website, school district, school, </a:t>
            </a:r>
            <a:r>
              <a:rPr lang="en-US" sz="2400" dirty="0" smtClean="0">
                <a:latin typeface="Calibri"/>
                <a:cs typeface="Calibri"/>
              </a:rPr>
              <a:t>and from </a:t>
            </a:r>
            <a:r>
              <a:rPr lang="en-US" sz="2400" b="1" dirty="0" smtClean="0">
                <a:latin typeface="Calibri"/>
                <a:cs typeface="Calibri"/>
              </a:rPr>
              <a:t>pre-surveys</a:t>
            </a:r>
            <a:r>
              <a:rPr lang="en-US" sz="2400" dirty="0" smtClean="0">
                <a:latin typeface="Calibri"/>
                <a:cs typeface="Calibri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28986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947" y="1577464"/>
            <a:ext cx="799431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alibri"/>
              <a:cs typeface="Calibri"/>
            </a:endParaRPr>
          </a:p>
          <a:p>
            <a:pPr algn="ctr"/>
            <a:r>
              <a:rPr lang="en-US" sz="3200" dirty="0">
                <a:latin typeface="Calibri"/>
                <a:cs typeface="Calibri"/>
              </a:rPr>
              <a:t>Two words that describe the </a:t>
            </a:r>
            <a:r>
              <a:rPr lang="en-US" sz="3200" b="1" dirty="0">
                <a:latin typeface="Calibri"/>
                <a:cs typeface="Calibri"/>
              </a:rPr>
              <a:t>big idea in </a:t>
            </a:r>
            <a:r>
              <a:rPr lang="en-US" sz="3200" dirty="0">
                <a:latin typeface="Calibri"/>
                <a:cs typeface="Calibri"/>
              </a:rPr>
              <a:t>that</a:t>
            </a:r>
            <a:r>
              <a:rPr lang="en-US" sz="3200" b="1" dirty="0">
                <a:latin typeface="Calibri"/>
                <a:cs typeface="Calibri"/>
              </a:rPr>
              <a:t> assertion </a:t>
            </a:r>
            <a:r>
              <a:rPr lang="en-US" sz="3200" dirty="0" smtClean="0">
                <a:latin typeface="Calibri"/>
                <a:cs typeface="Calibri"/>
              </a:rPr>
              <a:t>are: </a:t>
            </a:r>
            <a:endParaRPr lang="en-US" sz="3200" b="1" dirty="0">
              <a:latin typeface="Calibri"/>
              <a:cs typeface="Calibri"/>
            </a:endParaRPr>
          </a:p>
          <a:p>
            <a:pPr algn="ctr"/>
            <a:endParaRPr lang="en-US" sz="3200" b="1" dirty="0" smtClean="0">
              <a:latin typeface="Calibri"/>
              <a:cs typeface="Calibri"/>
            </a:endParaRPr>
          </a:p>
          <a:p>
            <a:pPr algn="ctr"/>
            <a:r>
              <a:rPr lang="en-US" sz="3200" b="1" dirty="0" smtClean="0">
                <a:latin typeface="Calibri"/>
                <a:cs typeface="Calibri"/>
              </a:rPr>
              <a:t>RESEARCH</a:t>
            </a:r>
            <a:endParaRPr lang="en-US" sz="3200" dirty="0">
              <a:latin typeface="Calibri"/>
              <a:cs typeface="Calibri"/>
            </a:endParaRPr>
          </a:p>
          <a:p>
            <a:pPr algn="ctr"/>
            <a:r>
              <a:rPr lang="en-US" sz="3200" b="1" dirty="0" smtClean="0">
                <a:latin typeface="Calibri"/>
                <a:cs typeface="Calibri"/>
              </a:rPr>
              <a:t>NEED</a:t>
            </a:r>
            <a:endParaRPr lang="en-US" sz="3200" dirty="0">
              <a:latin typeface="Calibri"/>
              <a:cs typeface="Calibri"/>
            </a:endParaRPr>
          </a:p>
          <a:p>
            <a:pPr algn="ctr"/>
            <a:r>
              <a:rPr lang="en-US" sz="2800" dirty="0">
                <a:latin typeface="Calibri"/>
                <a:cs typeface="Calibri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9184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5053" y="1497263"/>
            <a:ext cx="794084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Calibri"/>
                <a:cs typeface="Calibri"/>
              </a:rPr>
              <a:t>The </a:t>
            </a:r>
            <a:r>
              <a:rPr lang="en-US" sz="3200" b="1" dirty="0">
                <a:latin typeface="Calibri"/>
                <a:cs typeface="Calibri"/>
              </a:rPr>
              <a:t>assertion</a:t>
            </a:r>
            <a:r>
              <a:rPr lang="en-US" sz="3200" dirty="0">
                <a:latin typeface="Calibri"/>
                <a:cs typeface="Calibri"/>
              </a:rPr>
              <a:t> is the </a:t>
            </a:r>
            <a:r>
              <a:rPr lang="en-US" sz="3200" dirty="0" smtClean="0">
                <a:latin typeface="Calibri"/>
                <a:cs typeface="Calibri"/>
              </a:rPr>
              <a:t>description or </a:t>
            </a:r>
            <a:r>
              <a:rPr lang="en-US" sz="3200" b="1" dirty="0" smtClean="0">
                <a:latin typeface="Calibri"/>
                <a:cs typeface="Calibri"/>
              </a:rPr>
              <a:t>descriptor</a:t>
            </a:r>
            <a:r>
              <a:rPr lang="en-US" sz="3200" dirty="0" smtClean="0">
                <a:latin typeface="Calibri"/>
                <a:cs typeface="Calibri"/>
              </a:rPr>
              <a:t> </a:t>
            </a:r>
          </a:p>
          <a:p>
            <a:pPr algn="ctr"/>
            <a:r>
              <a:rPr lang="en-US" sz="3200" dirty="0" smtClean="0">
                <a:latin typeface="Calibri"/>
                <a:cs typeface="Calibri"/>
              </a:rPr>
              <a:t>of </a:t>
            </a:r>
            <a:r>
              <a:rPr lang="en-US" sz="3200" dirty="0">
                <a:latin typeface="Calibri"/>
                <a:cs typeface="Calibri"/>
              </a:rPr>
              <a:t>the </a:t>
            </a:r>
            <a:r>
              <a:rPr lang="en-US" sz="3200" b="1" dirty="0" smtClean="0">
                <a:latin typeface="Calibri"/>
                <a:cs typeface="Calibri"/>
              </a:rPr>
              <a:t>criteria</a:t>
            </a:r>
          </a:p>
          <a:p>
            <a:pPr algn="ctr"/>
            <a:r>
              <a:rPr lang="en-US" sz="3200" dirty="0" smtClean="0">
                <a:latin typeface="Calibri"/>
                <a:cs typeface="Calibri"/>
              </a:rPr>
              <a:t> </a:t>
            </a:r>
          </a:p>
          <a:p>
            <a:pPr algn="ctr"/>
            <a:r>
              <a:rPr lang="en-US" sz="3200" dirty="0" smtClean="0">
                <a:latin typeface="Calibri"/>
                <a:cs typeface="Calibri"/>
              </a:rPr>
              <a:t>NEED</a:t>
            </a:r>
            <a:endParaRPr lang="en-US" sz="3200" dirty="0">
              <a:latin typeface="Calibri"/>
              <a:cs typeface="Calibri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8398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laning PD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068" b="42657"/>
          <a:stretch/>
        </p:blipFill>
        <p:spPr>
          <a:xfrm>
            <a:off x="0" y="893012"/>
            <a:ext cx="9144000" cy="3826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54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Learning the difference between evaluation and assessment</a:t>
            </a:r>
          </a:p>
          <a:p>
            <a:r>
              <a:rPr lang="en-US" sz="1400" dirty="0" smtClean="0"/>
              <a:t>Recognizing the importance of evaluation and assessment in the planning of Professional Development</a:t>
            </a:r>
          </a:p>
          <a:p>
            <a:r>
              <a:rPr lang="en-US" sz="1400" dirty="0" smtClean="0"/>
              <a:t>Analyzing different ways to evaluate and assess</a:t>
            </a:r>
          </a:p>
          <a:p>
            <a:r>
              <a:rPr lang="en-US" sz="1400" dirty="0" smtClean="0"/>
              <a:t>Determining and using criteria to create checklist about the quality of the professional development </a:t>
            </a:r>
          </a:p>
          <a:p>
            <a:r>
              <a:rPr lang="en-US" sz="1400" dirty="0" smtClean="0"/>
              <a:t>Being able to use evaluation and assessment to promote work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Placeholder 5" descr="work_happiness.jpg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64" r="9264"/>
          <a:stretch>
            <a:fillRect/>
          </a:stretch>
        </p:blipFill>
        <p:spPr>
          <a:xfrm>
            <a:off x="5486400" y="2048253"/>
            <a:ext cx="3427413" cy="4206240"/>
          </a:xfrm>
        </p:spPr>
      </p:pic>
    </p:spTree>
    <p:extLst>
      <p:ext uri="{BB962C8B-B14F-4D97-AF65-F5344CB8AC3E}">
        <p14:creationId xmlns:p14="http://schemas.microsoft.com/office/powerpoint/2010/main" val="22051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0211" y="949158"/>
            <a:ext cx="6764421" cy="6617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Concerning the desired goals for this session, you: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Have adequate knowledge of the outcomes.    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rgbClr val="FFA7AD"/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Know a few things about the outcomes.</a:t>
            </a:r>
          </a:p>
          <a:p>
            <a:endParaRPr lang="en-US" sz="2400" dirty="0">
              <a:latin typeface="Calibri"/>
              <a:cs typeface="Calibri"/>
            </a:endParaRPr>
          </a:p>
          <a:p>
            <a:endParaRPr lang="en-US" sz="2400" dirty="0" smtClean="0">
              <a:latin typeface="Calibri"/>
              <a:cs typeface="Calibri"/>
            </a:endParaRPr>
          </a:p>
          <a:p>
            <a:r>
              <a:rPr lang="en-US" sz="5400" dirty="0" smtClean="0">
                <a:solidFill>
                  <a:schemeClr val="accent1"/>
                </a:solidFill>
                <a:latin typeface="Wingdings"/>
                <a:ea typeface="Wingdings"/>
                <a:cs typeface="Wingdings"/>
                <a:sym typeface="Wingdings"/>
              </a:rPr>
              <a:t>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 </a:t>
            </a:r>
            <a:r>
              <a:rPr lang="en-US" sz="2400" dirty="0" smtClean="0">
                <a:latin typeface="Calibri"/>
                <a:cs typeface="Calibri"/>
              </a:rPr>
              <a:t>Have a lot to learn about the outcomes.</a:t>
            </a:r>
          </a:p>
          <a:p>
            <a:endParaRPr lang="en-US" sz="2800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 smtClean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7601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ssessment by norc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738" y="63024"/>
            <a:ext cx="5832249" cy="75476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0310692">
            <a:off x="3012755" y="2431129"/>
            <a:ext cx="32035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READ!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8863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GE 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0"/>
            <a:ext cx="68260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16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Monkey: </a:t>
            </a:r>
            <a:r>
              <a:rPr lang="en-US" sz="2400" dirty="0" smtClean="0"/>
              <a:t>Pre-survey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hlinkClick r:id="rId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273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VALUATE VS ASSESS 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584200"/>
            <a:ext cx="8547100" cy="568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042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va &amp; Assessment question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8" y="240816"/>
            <a:ext cx="8356196" cy="6435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6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rtists Surve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58" y="719076"/>
            <a:ext cx="3892543" cy="5037408"/>
          </a:xfrm>
          <a:prstGeom prst="rect">
            <a:avLst/>
          </a:prstGeom>
        </p:spPr>
      </p:pic>
      <p:pic>
        <p:nvPicPr>
          <p:cNvPr id="3" name="Picture 2" descr="Crayola-Advocacy-Evaluatio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789" y="999950"/>
            <a:ext cx="3332008" cy="43120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 rot="20825058">
            <a:off x="2457968" y="2967335"/>
            <a:ext cx="42280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ANALYZE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2787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775</TotalTime>
  <Words>380</Words>
  <Application>Microsoft Macintosh PowerPoint</Application>
  <PresentationFormat>On-screen Show (4:3)</PresentationFormat>
  <Paragraphs>101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Perception</vt:lpstr>
      <vt:lpstr>Evaluation</vt:lpstr>
      <vt:lpstr>Outcomes</vt:lpstr>
      <vt:lpstr>PowerPoint Presentation</vt:lpstr>
      <vt:lpstr>PowerPoint Presentation</vt:lpstr>
      <vt:lpstr>PowerPoint Presentation</vt:lpstr>
      <vt:lpstr>Survey Monkey: Pre-survey</vt:lpstr>
      <vt:lpstr>PowerPoint Presentation</vt:lpstr>
      <vt:lpstr>PowerPoint Presentation</vt:lpstr>
      <vt:lpstr>PowerPoint Presentation</vt:lpstr>
      <vt:lpstr>PowerPoint Presentation</vt:lpstr>
      <vt:lpstr>Sue Trainor’s Assessments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Determining Criteria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Outcomes</vt:lpstr>
      <vt:lpstr>PowerPoint Presentation</vt:lpstr>
    </vt:vector>
  </TitlesOfParts>
  <Company>teaching artist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MARIA BARBOSA</dc:creator>
  <cp:lastModifiedBy>MARIA BARBOSA</cp:lastModifiedBy>
  <cp:revision>46</cp:revision>
  <cp:lastPrinted>2011-11-30T20:05:59Z</cp:lastPrinted>
  <dcterms:created xsi:type="dcterms:W3CDTF">2011-11-27T23:06:33Z</dcterms:created>
  <dcterms:modified xsi:type="dcterms:W3CDTF">2011-12-02T11:16:35Z</dcterms:modified>
</cp:coreProperties>
</file>